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0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463040"/>
            <a:ext cx="5943600" cy="5943600"/>
          </a:xfrm>
          <a:prstGeom prst="ellipse">
            <a:avLst/>
          </a:prstGeom>
          <a:solidFill>
            <a:srgbClr val="161B3D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-548640"/>
            <a:ext cx="4206240" cy="4206240"/>
          </a:xfrm>
          <a:prstGeom prst="ellipse">
            <a:avLst/>
          </a:prstGeom>
          <a:solidFill>
            <a:srgbClr val="38BDF8">
              <a:alpha val="2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645920" y="4206240"/>
            <a:ext cx="3840480" cy="3840480"/>
          </a:xfrm>
          <a:prstGeom prst="ellipse">
            <a:avLst/>
          </a:prstGeom>
          <a:solidFill>
            <a:srgbClr val="4338CA">
              <a:alpha val="18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• FONDASI ETIKA PROFESI IT  —  PERTEMUAN 3 DARI 16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22960" y="2194560"/>
            <a:ext cx="10424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Profesi IT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22960" y="374904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C3D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 Code of Ethics • Kode Etik IEEE • Kode Etik di Indonesia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68680" y="4370832"/>
            <a:ext cx="2011680" cy="0"/>
          </a:xfrm>
          <a:prstGeom prst="line">
            <a:avLst/>
          </a:prstGeom>
          <a:noFill/>
          <a:ln w="31750">
            <a:solidFill>
              <a:srgbClr val="38BDF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457200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isi dan fungsi kode etik profesi IT.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 PERTEMUAN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yang Akan Kita Pelajari Hari Ini?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90C1F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600200"/>
            <a:ext cx="10424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pertemuan ini, mahasiswa mampu menjelaskan isi kode etik profesi IT utama dan menggunakannya sebagai alat praktis dalam situasi kerja nyata.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48640" y="2788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PEMBAHASAN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4864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3474720"/>
            <a:ext cx="640080" cy="64008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82296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Kode Etik Profesi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822960" y="4937760"/>
            <a:ext cx="2971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Fungsi dan kedudukan kode etik dalam profesi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4340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17720" y="3474720"/>
            <a:ext cx="640080" cy="64008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14" name="Text 12"/>
          <p:cNvSpPr/>
          <p:nvPr/>
        </p:nvSpPr>
        <p:spPr>
          <a:xfrm>
            <a:off x="461772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461772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Utama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617720" y="4937760"/>
            <a:ext cx="2971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ACM, IEEE, dan kode etik profesi IT Indonesia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138160" y="3200400"/>
            <a:ext cx="3520440" cy="260604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412480" y="3474720"/>
            <a:ext cx="640080" cy="64008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19" name="Text 17"/>
          <p:cNvSpPr/>
          <p:nvPr/>
        </p:nvSpPr>
        <p:spPr>
          <a:xfrm>
            <a:off x="8412480" y="34747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8412480" y="4251960"/>
            <a:ext cx="297180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dalam Praktik</a:t>
            </a:r>
            <a:endParaRPr lang="en-US" sz="1550" dirty="0"/>
          </a:p>
        </p:txBody>
      </p:sp>
      <p:sp>
        <p:nvSpPr>
          <p:cNvPr id="21" name="Text 19"/>
          <p:cNvSpPr/>
          <p:nvPr/>
        </p:nvSpPr>
        <p:spPr>
          <a:xfrm>
            <a:off x="8412480" y="4937760"/>
            <a:ext cx="297180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Menggunakannya untuk menilai situasi nyata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1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Dasar Kode Etik Profesi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8640" y="160020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190195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057400"/>
            <a:ext cx="60350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etik: panduan tertulis tentang perilaku yang diharapkan dari anggota suatu profesi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Berfungsi menetapkan standar minimum perilaku dan melindungi kepentingan publik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Berbeda dari hukum: kode etik ditegakkan oleh komunitas profesi, bukan negara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023360"/>
            <a:ext cx="6035040" cy="1417320"/>
          </a:xfrm>
          <a:prstGeom prst="roundRect">
            <a:avLst>
              <a:gd name="adj" fmla="val 6452"/>
            </a:avLst>
          </a:prstGeom>
          <a:solidFill>
            <a:srgbClr val="090C1F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02336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1188720" y="4114800"/>
            <a:ext cx="525780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adalah kesepakatan bersama sebuah profesi tentang perilaku yang pantas, bukan sekadar daftar larangan.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903720" y="2057400"/>
            <a:ext cx="4736592" cy="3383280"/>
          </a:xfrm>
          <a:prstGeom prst="roundRect">
            <a:avLst>
              <a:gd name="adj" fmla="val 2703"/>
            </a:avLst>
          </a:prstGeom>
          <a:solidFill>
            <a:srgbClr val="E7F5FD"/>
          </a:solidFill>
          <a:ln/>
        </p:spPr>
      </p:sp>
      <p:sp>
        <p:nvSpPr>
          <p:cNvPr id="20" name="Shape 18"/>
          <p:cNvSpPr/>
          <p:nvPr/>
        </p:nvSpPr>
        <p:spPr>
          <a:xfrm>
            <a:off x="7104888" y="2258568"/>
            <a:ext cx="411480" cy="41148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21" name="Text 19"/>
          <p:cNvSpPr/>
          <p:nvPr/>
        </p:nvSpPr>
        <p:spPr>
          <a:xfrm>
            <a:off x="7104888" y="225856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653528" y="2258568"/>
            <a:ext cx="382219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7178040" y="2770632"/>
            <a:ext cx="4187952" cy="2514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konsep dan fungsi kode etik profesi.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Awal Pertemuan 3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ACM Code of Ethics: Prinsip Utama  →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7" name="Shape 25"/>
          <p:cNvSpPr/>
          <p:nvPr/>
        </p:nvSpPr>
        <p:spPr>
          <a:xfrm>
            <a:off x="548640" y="6382512"/>
            <a:ext cx="1227909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28" name="Text 26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1 dari 7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2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 Code of Ethics: Prinsip Utama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548640" y="1645920"/>
            <a:ext cx="539496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1847088"/>
            <a:ext cx="457200" cy="45720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18470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71600" y="1828800"/>
            <a:ext cx="4389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Berkontribusi bagi Masyarakat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777240" y="2468880"/>
            <a:ext cx="4937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Bekerja demi kesejahteraan manusia dan menghindari bahaya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245352" y="1645920"/>
            <a:ext cx="539496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473952" y="1847088"/>
            <a:ext cx="457200" cy="45720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20" name="Text 18"/>
          <p:cNvSpPr/>
          <p:nvPr/>
        </p:nvSpPr>
        <p:spPr>
          <a:xfrm>
            <a:off x="6473952" y="184708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068312" y="1828800"/>
            <a:ext cx="4389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Menghindari Bahaya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6473952" y="2468880"/>
            <a:ext cx="4937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Mencegah dampak negatif yang dapat diperkirakan sebelumnya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48640" y="3401568"/>
            <a:ext cx="539496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77240" y="3602736"/>
            <a:ext cx="457200" cy="45720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25" name="Text 23"/>
          <p:cNvSpPr/>
          <p:nvPr/>
        </p:nvSpPr>
        <p:spPr>
          <a:xfrm>
            <a:off x="777240" y="36027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371600" y="3584448"/>
            <a:ext cx="4389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Jujur dan Tepercaya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77240" y="4224528"/>
            <a:ext cx="4937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Bersikap transparan dan dapat diandalkan dalam pekerjaan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245352" y="3401568"/>
            <a:ext cx="5394960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DCEAE8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73952" y="3602736"/>
            <a:ext cx="457200" cy="45720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30" name="Text 28"/>
          <p:cNvSpPr/>
          <p:nvPr/>
        </p:nvSpPr>
        <p:spPr>
          <a:xfrm>
            <a:off x="6473952" y="36027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068312" y="3584448"/>
            <a:ext cx="4389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Menghormati Privasi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6473952" y="4224528"/>
            <a:ext cx="49377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Menjaga kerahasiaan dan penggunaan data yang wajar</a:t>
            </a:r>
            <a:endParaRPr lang="en-US" sz="1150" dirty="0"/>
          </a:p>
        </p:txBody>
      </p:sp>
      <p:sp>
        <p:nvSpPr>
          <p:cNvPr id="33" name="Shape 31"/>
          <p:cNvSpPr/>
          <p:nvPr/>
        </p:nvSpPr>
        <p:spPr>
          <a:xfrm>
            <a:off x="548640" y="5120640"/>
            <a:ext cx="11091672" cy="731520"/>
          </a:xfrm>
          <a:prstGeom prst="roundRect">
            <a:avLst>
              <a:gd name="adj" fmla="val 12500"/>
            </a:avLst>
          </a:prstGeom>
          <a:solidFill>
            <a:srgbClr val="E7F5FD"/>
          </a:solidFill>
          <a:ln/>
        </p:spPr>
      </p:sp>
      <p:sp>
        <p:nvSpPr>
          <p:cNvPr id="34" name="Text 32"/>
          <p:cNvSpPr/>
          <p:nvPr/>
        </p:nvSpPr>
        <p:spPr>
          <a:xfrm>
            <a:off x="777240" y="51206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154680" y="5120640"/>
            <a:ext cx="825703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menyebutkan dan menjelaskan prinsip utama ACM Code of Ethics.</a:t>
            </a:r>
            <a:endParaRPr lang="en-US" sz="1250" dirty="0"/>
          </a:p>
        </p:txBody>
      </p:sp>
      <p:sp>
        <p:nvSpPr>
          <p:cNvPr id="36" name="Text 34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Konsep Dasar Kode Etik Profesi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Kode Etik IEEE  →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9" name="Shape 37"/>
          <p:cNvSpPr/>
          <p:nvPr/>
        </p:nvSpPr>
        <p:spPr>
          <a:xfrm>
            <a:off x="548640" y="6382512"/>
            <a:ext cx="2455817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40" name="Text 38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2 dari 7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42" name="Text 40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3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IEEE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8640" y="17830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08483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240280"/>
            <a:ext cx="6035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menekankan keselamatan publik, kejujuran, dan pengembangan profesional berkelanjutan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Anggota didorong menolak suap dan konflik kepentingan yang tidak diungkapkan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ini banyak dipakai di bidang teknik dan rekayasa perangkat lunak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572000"/>
            <a:ext cx="6035040" cy="868680"/>
          </a:xfrm>
          <a:prstGeom prst="roundRect">
            <a:avLst>
              <a:gd name="adj" fmla="val 10526"/>
            </a:avLst>
          </a:prstGeom>
          <a:solidFill>
            <a:srgbClr val="E7F5FD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572000"/>
            <a:ext cx="2377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154680" y="457200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prinsip utama kode etik IEEE.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903720" y="1783080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0" name="Shape 18"/>
          <p:cNvSpPr/>
          <p:nvPr/>
        </p:nvSpPr>
        <p:spPr>
          <a:xfrm>
            <a:off x="6903720" y="1856232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0" y="1828800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Keselamatan dan kesejahteraan publik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132320" y="2148840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diutamakan di atas kepentingan pribadi atau klien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903720" y="2624328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4" name="Shape 22"/>
          <p:cNvSpPr/>
          <p:nvPr/>
        </p:nvSpPr>
        <p:spPr>
          <a:xfrm>
            <a:off x="6903720" y="2697480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5" name="Text 23"/>
          <p:cNvSpPr/>
          <p:nvPr/>
        </p:nvSpPr>
        <p:spPr>
          <a:xfrm>
            <a:off x="7132320" y="2670048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Kejujuran dalam klaim teknis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132320" y="2990088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melebih-lebihkan kemampuan sistem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903720" y="3465576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8" name="Shape 26"/>
          <p:cNvSpPr/>
          <p:nvPr/>
        </p:nvSpPr>
        <p:spPr>
          <a:xfrm>
            <a:off x="6903720" y="3538728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9" name="Text 27"/>
          <p:cNvSpPr/>
          <p:nvPr/>
        </p:nvSpPr>
        <p:spPr>
          <a:xfrm>
            <a:off x="7132320" y="3511296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Menghindari konflik kepentingan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132320" y="3831336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mengungkapkan jika ada potensi bias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903720" y="4389120"/>
            <a:ext cx="4736592" cy="1051560"/>
          </a:xfrm>
          <a:prstGeom prst="roundRect">
            <a:avLst>
              <a:gd name="adj" fmla="val 8696"/>
            </a:avLst>
          </a:prstGeom>
          <a:solidFill>
            <a:srgbClr val="090C1F"/>
          </a:solidFill>
          <a:ln/>
        </p:spPr>
      </p:sp>
      <p:sp>
        <p:nvSpPr>
          <p:cNvPr id="32" name="Text 30"/>
          <p:cNvSpPr/>
          <p:nvPr/>
        </p:nvSpPr>
        <p:spPr>
          <a:xfrm>
            <a:off x="7086600" y="4389120"/>
            <a:ext cx="43891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Banyak organisasi profesi teknik memiliki kode etik dengan semangat yang serupa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ACM Code of Ethics: Prinsip Utama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Kode Etik Profesi IT di Indonesia  →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6382512"/>
            <a:ext cx="3683726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37" name="Text 35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3 dari 7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4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Profesi IT di Indonesia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8640" y="17830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08483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240280"/>
            <a:ext cx="6035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Berbagai asosiasi profesi IT di Indonesia memiliki kode etik dengan semangat serupa standar internasional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Umumnya menekankan integritas, kompetensi, kerahasiaan, dan tanggung jawab sosial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Konteks lokal seperti regulasi data dan budaya kerja turut memengaruhi penerapannya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572000"/>
            <a:ext cx="6035040" cy="868680"/>
          </a:xfrm>
          <a:prstGeom prst="roundRect">
            <a:avLst>
              <a:gd name="adj" fmla="val 10526"/>
            </a:avLst>
          </a:prstGeom>
          <a:solidFill>
            <a:srgbClr val="E7F5FD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572000"/>
            <a:ext cx="23774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154680" y="4572000"/>
            <a:ext cx="3200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semangat kode etik profesi IT di Indonesia.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903720" y="1783080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0" name="Shape 18"/>
          <p:cNvSpPr/>
          <p:nvPr/>
        </p:nvSpPr>
        <p:spPr>
          <a:xfrm>
            <a:off x="6903720" y="1856232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1" name="Text 19"/>
          <p:cNvSpPr/>
          <p:nvPr/>
        </p:nvSpPr>
        <p:spPr>
          <a:xfrm>
            <a:off x="7132320" y="1828800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Integritas dan kejujuran profesional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7132320" y="2148840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dalam berinteraksi dengan klien dan kolega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903720" y="2624328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4" name="Shape 22"/>
          <p:cNvSpPr/>
          <p:nvPr/>
        </p:nvSpPr>
        <p:spPr>
          <a:xfrm>
            <a:off x="6903720" y="2697480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5" name="Text 23"/>
          <p:cNvSpPr/>
          <p:nvPr/>
        </p:nvSpPr>
        <p:spPr>
          <a:xfrm>
            <a:off x="7132320" y="2670048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dan pengembangan diri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132320" y="2990088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terus memperbarui keterampilan teknis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6903720" y="3465576"/>
            <a:ext cx="4736592" cy="713232"/>
          </a:xfrm>
          <a:prstGeom prst="roundRect">
            <a:avLst>
              <a:gd name="adj" fmla="val 10256"/>
            </a:avLst>
          </a:prstGeom>
          <a:solidFill>
            <a:srgbClr val="E7F5FD"/>
          </a:solidFill>
          <a:ln/>
        </p:spPr>
      </p:sp>
      <p:sp>
        <p:nvSpPr>
          <p:cNvPr id="28" name="Shape 26"/>
          <p:cNvSpPr/>
          <p:nvPr/>
        </p:nvSpPr>
        <p:spPr>
          <a:xfrm>
            <a:off x="6903720" y="3538728"/>
            <a:ext cx="73152" cy="566928"/>
          </a:xfrm>
          <a:prstGeom prst="rect">
            <a:avLst/>
          </a:prstGeom>
          <a:solidFill>
            <a:srgbClr val="39ABF2"/>
          </a:solidFill>
          <a:ln/>
        </p:spPr>
      </p:sp>
      <p:sp>
        <p:nvSpPr>
          <p:cNvPr id="29" name="Text 27"/>
          <p:cNvSpPr/>
          <p:nvPr/>
        </p:nvSpPr>
        <p:spPr>
          <a:xfrm>
            <a:off x="7132320" y="3511296"/>
            <a:ext cx="4389120" cy="3017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Tanggung jawab terhadap masyarakat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132320" y="3831336"/>
            <a:ext cx="43891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mempertimbangkan dampak sosial pekerjaan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6903720" y="4389120"/>
            <a:ext cx="4736592" cy="1051560"/>
          </a:xfrm>
          <a:prstGeom prst="roundRect">
            <a:avLst>
              <a:gd name="adj" fmla="val 8696"/>
            </a:avLst>
          </a:prstGeom>
          <a:solidFill>
            <a:srgbClr val="090C1F"/>
          </a:solidFill>
          <a:ln/>
        </p:spPr>
      </p:sp>
      <p:sp>
        <p:nvSpPr>
          <p:cNvPr id="32" name="Text 30"/>
          <p:cNvSpPr/>
          <p:nvPr/>
        </p:nvSpPr>
        <p:spPr>
          <a:xfrm>
            <a:off x="7086600" y="4389120"/>
            <a:ext cx="43891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dianjurkan menelusuri kode etik asosiasi profesi IT yang relevan dengan bidang minatnya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Kode Etik IEEE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Kode Etik sebagai Alat Praktis  →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6" name="Shape 34"/>
          <p:cNvSpPr/>
          <p:nvPr/>
        </p:nvSpPr>
        <p:spPr>
          <a:xfrm>
            <a:off x="548640" y="6382512"/>
            <a:ext cx="4911634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37" name="Text 35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4 dari 7</a:t>
            </a:r>
            <a:endParaRPr lang="en-US" sz="950" dirty="0"/>
          </a:p>
        </p:txBody>
      </p:sp>
      <p:sp>
        <p:nvSpPr>
          <p:cNvPr id="38" name="Text 3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5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sebagai Alat Praktis</a:t>
            </a:r>
            <a:endParaRPr lang="en-US" sz="23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1783080"/>
            <a:ext cx="603504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paling berguna ketika dibaca ulang saat menghadapi situasi nyata, bukan hanya dihafal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Banyak organisasi mengharuskan sertifikasi profesi mencantumkan kepatuhan pada kode etik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dapat menjadi dasar argumen saat menolak permintaan yang tidak etis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389120"/>
            <a:ext cx="6035040" cy="960120"/>
          </a:xfrm>
          <a:prstGeom prst="roundRect">
            <a:avLst>
              <a:gd name="adj" fmla="val 9524"/>
            </a:avLst>
          </a:prstGeom>
          <a:solidFill>
            <a:srgbClr val="E7F5FD"/>
          </a:solidFill>
          <a:ln/>
        </p:spPr>
      </p:sp>
      <p:sp>
        <p:nvSpPr>
          <p:cNvPr id="15" name="Text 13"/>
          <p:cNvSpPr/>
          <p:nvPr/>
        </p:nvSpPr>
        <p:spPr>
          <a:xfrm>
            <a:off x="777240" y="4389120"/>
            <a:ext cx="23774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154680" y="4389120"/>
            <a:ext cx="32004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menjelaskan bagaimana kode etik dapat dipakai secara praktis.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7086600" y="1783080"/>
            <a:ext cx="4206240" cy="1554480"/>
          </a:xfrm>
          <a:prstGeom prst="roundRect">
            <a:avLst>
              <a:gd name="adj" fmla="val 5882"/>
            </a:avLst>
          </a:prstGeom>
          <a:solidFill>
            <a:srgbClr val="FDF3D9"/>
          </a:solidFill>
          <a:ln/>
        </p:spPr>
      </p:sp>
      <p:sp>
        <p:nvSpPr>
          <p:cNvPr id="18" name="Text 16"/>
          <p:cNvSpPr/>
          <p:nvPr/>
        </p:nvSpPr>
        <p:spPr>
          <a:xfrm>
            <a:off x="7223760" y="187452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9A7B1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SEKADAR HIASAN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7269480" y="237744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hanya ditandatangani sekali lalu dilupakan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086600" y="3520440"/>
            <a:ext cx="4206240" cy="1554480"/>
          </a:xfrm>
          <a:prstGeom prst="roundRect">
            <a:avLst>
              <a:gd name="adj" fmla="val 5882"/>
            </a:avLst>
          </a:prstGeom>
          <a:solidFill>
            <a:srgbClr val="E7F5FD"/>
          </a:solidFill>
          <a:ln/>
        </p:spPr>
      </p:sp>
      <p:sp>
        <p:nvSpPr>
          <p:cNvPr id="21" name="Text 19"/>
          <p:cNvSpPr/>
          <p:nvPr/>
        </p:nvSpPr>
        <p:spPr>
          <a:xfrm>
            <a:off x="7223760" y="361188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PRAKTIS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7269480" y="4114800"/>
            <a:ext cx="38404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dijadikan rujukan nyata saat menghadapi dilema kerja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Kode Etik Profesi IT di Indonesia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Studi Kasus: Pelanggaran Kode Etik  →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6139543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27" name="Text 25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5 dari 7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6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 Kasus: Pelanggaran Kode Etik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8640" y="173736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03911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194560"/>
            <a:ext cx="6035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Pelanggaran kode etik sering dimulai dari kompromi kecil yang dianggap wajar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Tekanan atasan atau klien bukan alasan sah untuk melanggar kode etik</a:t>
            </a:r>
            <a:endParaRPr lang="en-US" sz="135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Melaporkan pelanggaran kepada pihak yang tepat adalah bagian dari tanggung jawab profesional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526280"/>
            <a:ext cx="6035040" cy="914400"/>
          </a:xfrm>
          <a:prstGeom prst="roundRect">
            <a:avLst>
              <a:gd name="adj" fmla="val 10000"/>
            </a:avLst>
          </a:prstGeom>
          <a:solidFill>
            <a:srgbClr val="E7F5FD"/>
          </a:solidFill>
          <a:ln/>
        </p:spPr>
      </p:sp>
      <p:sp>
        <p:nvSpPr>
          <p:cNvPr id="17" name="Text 15"/>
          <p:cNvSpPr/>
          <p:nvPr/>
        </p:nvSpPr>
        <p:spPr>
          <a:xfrm>
            <a:off x="777240" y="4526280"/>
            <a:ext cx="23774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TUJUAN SLIDE INI:  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154680" y="4526280"/>
            <a:ext cx="3200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menganalisis pola umum terjadinya pelanggaran kode etik.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7086600" y="178308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E7F5FD"/>
          </a:solidFill>
          <a:ln/>
        </p:spPr>
      </p:sp>
      <p:sp>
        <p:nvSpPr>
          <p:cNvPr id="20" name="Text 18"/>
          <p:cNvSpPr/>
          <p:nvPr/>
        </p:nvSpPr>
        <p:spPr>
          <a:xfrm>
            <a:off x="7269480" y="1837944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Kompromi kecil dianggap wajar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7269480" y="2167128"/>
            <a:ext cx="384048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misalnya melewati tahap pengujian keamanan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189720" y="2825496"/>
            <a:ext cx="9144" cy="201168"/>
          </a:xfrm>
          <a:prstGeom prst="line">
            <a:avLst/>
          </a:prstGeom>
          <a:noFill/>
          <a:ln w="25400">
            <a:solidFill>
              <a:srgbClr val="2E89C2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7086600" y="306324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E7F5FD"/>
          </a:solidFill>
          <a:ln/>
        </p:spPr>
      </p:sp>
      <p:sp>
        <p:nvSpPr>
          <p:cNvPr id="24" name="Text 22"/>
          <p:cNvSpPr/>
          <p:nvPr/>
        </p:nvSpPr>
        <p:spPr>
          <a:xfrm>
            <a:off x="7269480" y="3118104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Tekanan tenggat waktu meningkat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269480" y="3447288"/>
            <a:ext cx="384048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kompromi berulang dan membesar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89720" y="4105656"/>
            <a:ext cx="9144" cy="201168"/>
          </a:xfrm>
          <a:prstGeom prst="line">
            <a:avLst/>
          </a:prstGeom>
          <a:noFill/>
          <a:ln w="25400">
            <a:solidFill>
              <a:srgbClr val="2E89C2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7086600" y="4343400"/>
            <a:ext cx="4206240" cy="1005840"/>
          </a:xfrm>
          <a:prstGeom prst="roundRect">
            <a:avLst>
              <a:gd name="adj" fmla="val 9091"/>
            </a:avLst>
          </a:prstGeom>
          <a:solidFill>
            <a:srgbClr val="090C1F"/>
          </a:solidFill>
          <a:ln/>
        </p:spPr>
      </p:sp>
      <p:sp>
        <p:nvSpPr>
          <p:cNvPr id="28" name="Text 26"/>
          <p:cNvSpPr/>
          <p:nvPr/>
        </p:nvSpPr>
        <p:spPr>
          <a:xfrm>
            <a:off x="7269480" y="4398264"/>
            <a:ext cx="38404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Pelanggaran kode etik terjadi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7269480" y="4727448"/>
            <a:ext cx="3840480" cy="5852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rgbClr val="D6E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berdampak pada pengguna atau masyarakat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Kode Etik sebagai Alat Praktis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Berikutnya: Refleksi: Kode Etik Mana yang Relevan bagi Saya?  →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33" name="Shape 31"/>
          <p:cNvSpPr/>
          <p:nvPr/>
        </p:nvSpPr>
        <p:spPr>
          <a:xfrm>
            <a:off x="548640" y="6382512"/>
            <a:ext cx="7367451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34" name="Text 32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6 dari 7</a:t>
            </a:r>
            <a:endParaRPr lang="en-US" sz="950" dirty="0"/>
          </a:p>
        </p:txBody>
      </p:sp>
      <p:sp>
        <p:nvSpPr>
          <p:cNvPr id="35" name="Text 33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281160" y="384048"/>
            <a:ext cx="214884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430000" y="384048"/>
            <a:ext cx="0" cy="96012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430000" y="1344168"/>
            <a:ext cx="914400" cy="0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149840" y="384048"/>
            <a:ext cx="0" cy="-292608"/>
          </a:xfrm>
          <a:prstGeom prst="line">
            <a:avLst/>
          </a:prstGeom>
          <a:noFill/>
          <a:ln w="19050">
            <a:solidFill>
              <a:srgbClr val="C8E7F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24001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7" name="Shape 5"/>
          <p:cNvSpPr/>
          <p:nvPr/>
        </p:nvSpPr>
        <p:spPr>
          <a:xfrm>
            <a:off x="10108692" y="50292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8" name="Shape 6"/>
          <p:cNvSpPr/>
          <p:nvPr/>
        </p:nvSpPr>
        <p:spPr>
          <a:xfrm>
            <a:off x="11388852" y="34290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9" name="Shape 7"/>
          <p:cNvSpPr/>
          <p:nvPr/>
        </p:nvSpPr>
        <p:spPr>
          <a:xfrm>
            <a:off x="113888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0" name="Shape 8"/>
          <p:cNvSpPr/>
          <p:nvPr/>
        </p:nvSpPr>
        <p:spPr>
          <a:xfrm>
            <a:off x="12303252" y="1303020"/>
            <a:ext cx="82296" cy="82296"/>
          </a:xfrm>
          <a:prstGeom prst="rect">
            <a:avLst/>
          </a:prstGeom>
          <a:solidFill>
            <a:srgbClr val="C8E7FB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5760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 •  7 / 7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48640" y="621792"/>
            <a:ext cx="10881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Refleksi: Kode Etik Mana yang Relevan bagi Saya?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548640" y="1783080"/>
            <a:ext cx="6035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 UTAMA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084832"/>
            <a:ext cx="6035040" cy="0"/>
          </a:xfrm>
          <a:prstGeom prst="line">
            <a:avLst/>
          </a:prstGeom>
          <a:noFill/>
          <a:ln w="12700">
            <a:solidFill>
              <a:srgbClr val="DCEAE8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2240280"/>
            <a:ext cx="11091672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dan baca kode etik asosiasi profesi yang relevan dengan bidang minat Anda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Perhatikan prinsip yang paling sering bersinggungan dengan pekerjaan sehari-hari</a:t>
            </a:r>
            <a:endParaRPr lang="en-US" sz="1400" dirty="0"/>
          </a:p>
          <a:p>
            <a:pPr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Latihan: pilih satu prinsip kode etik dan jelaskan contoh penerapannya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160520"/>
            <a:ext cx="11091672" cy="1417320"/>
          </a:xfrm>
          <a:prstGeom prst="roundRect">
            <a:avLst>
              <a:gd name="adj" fmla="val 6452"/>
            </a:avLst>
          </a:prstGeom>
          <a:solidFill>
            <a:srgbClr val="E7F5FD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4361688"/>
            <a:ext cx="411480" cy="411480"/>
          </a:xfrm>
          <a:prstGeom prst="ellipse">
            <a:avLst/>
          </a:prstGeom>
          <a:solidFill>
            <a:srgbClr val="39ABF2"/>
          </a:solidFill>
          <a:ln/>
        </p:spPr>
      </p:sp>
      <p:sp>
        <p:nvSpPr>
          <p:cNvPr id="18" name="Text 16"/>
          <p:cNvSpPr/>
          <p:nvPr/>
        </p:nvSpPr>
        <p:spPr>
          <a:xfrm>
            <a:off x="749808" y="4361688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98448" y="4361688"/>
            <a:ext cx="1017727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89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SLIDE INI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822960" y="4873752"/>
            <a:ext cx="1054303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0E1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Mahasiswa mampu mengidentifikasi kode etik yang relevan dengan jalur karier pilihannya.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48640" y="603504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  Sebelumnya: Studi Kasus: Pelanggaran Kode Etik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6035040" y="6035040"/>
            <a:ext cx="56052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 ke Pertemuan 4  →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E4EDEC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8595360" cy="109728"/>
          </a:xfrm>
          <a:prstGeom prst="roundRect">
            <a:avLst>
              <a:gd name="adj" fmla="val 50000"/>
            </a:avLst>
          </a:prstGeom>
          <a:solidFill>
            <a:srgbClr val="39ABF2"/>
          </a:solidFill>
          <a:ln/>
        </p:spPr>
      </p:sp>
      <p:sp>
        <p:nvSpPr>
          <p:cNvPr id="25" name="Text 23"/>
          <p:cNvSpPr/>
          <p:nvPr/>
        </p:nvSpPr>
        <p:spPr>
          <a:xfrm>
            <a:off x="9281160" y="6281928"/>
            <a:ext cx="2377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B65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Bagian 7 dari 7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548640" y="6473952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Materi Perkuliahan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434072" y="6473952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AB0A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3 • Etika Profesional IT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90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-1645920"/>
            <a:ext cx="5486400" cy="5486400"/>
          </a:xfrm>
          <a:prstGeom prst="ellipse">
            <a:avLst/>
          </a:prstGeom>
          <a:solidFill>
            <a:srgbClr val="161B3D">
              <a:alpha val="8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8961120" y="3840480"/>
            <a:ext cx="5029200" cy="5029200"/>
          </a:xfrm>
          <a:prstGeom prst="ellipse">
            <a:avLst/>
          </a:prstGeom>
          <a:solidFill>
            <a:srgbClr val="38BDF8">
              <a:alpha val="1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731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 PERTEMUAN 3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22960" y="1097280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Telah Kita Pelajari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68680" y="2057400"/>
            <a:ext cx="103327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adalah standar perilaku yang disepakati bersama sebuah profesi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ACM, IEEE, dan asosiasi profesi Indonesia memiliki kode etik dengan semangat serupa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Kode etik paling berguna saat dijadikan rujukan nyata, bukan sekadar formalitas</a:t>
            </a:r>
            <a:endParaRPr lang="en-US" sz="1350" dirty="0"/>
          </a:p>
          <a:p>
            <a:pPr marL="254000" indent="-254000">
              <a:spcAft>
                <a:spcPts val="1200"/>
              </a:spcAft>
              <a:buSzPct val="100000"/>
              <a:buChar char="•"/>
            </a:pPr>
            <a:r>
              <a:rPr lang="en-US" sz="1350" dirty="0">
                <a:solidFill>
                  <a:srgbClr val="E7F5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Pelanggaran kode etik sering bermula dari kompromi kecil yang membesar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822960" y="4709160"/>
            <a:ext cx="10332720" cy="1417320"/>
          </a:xfrm>
          <a:prstGeom prst="roundRect">
            <a:avLst>
              <a:gd name="adj" fmla="val 7742"/>
            </a:avLst>
          </a:prstGeom>
          <a:solidFill>
            <a:srgbClr val="161B3D"/>
          </a:solidFill>
          <a:ln w="12700">
            <a:solidFill>
              <a:srgbClr val="38BDF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486460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7DD3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BERIKUTNYA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5120640"/>
            <a:ext cx="9784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AF1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Pertemuan 4: Profesionalisme &amp; Akuntabilitas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97280" y="5486400"/>
            <a:ext cx="9784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D6E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memahami kode etik, kita akan membahas siapa yang bertanggung jawab ketika terjadi kesalahan, serta kapan dan bagaimana whistleblowing menjadi pilihan etis.  →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2026-10-02T08:16:28Z</dcterms:created>
  <dcterms:modified xsi:type="dcterms:W3CDTF">2026-10-02T08:16:28Z</dcterms:modified>
</cp:coreProperties>
</file>